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modernComment_101_1775616B.xml" ContentType="application/vnd.ms-powerpoint.comments+xml"/>
  <Override PartName="/ppt/comments/modernComment_108_F52E838.xml" ContentType="application/vnd.ms-powerpoint.comments+xml"/>
  <Override PartName="/ppt/comments/modernComment_10D_6665CB1E.xml" ContentType="application/vnd.ms-powerpoint.comments+xml"/>
  <Override PartName="/ppt/comments/modernComment_111_97F60261.xml" ContentType="application/vnd.ms-powerpoint.comments+xml"/>
  <Override PartName="/ppt/comments/modernComment_107_4FD12E62.xml" ContentType="application/vnd.ms-powerpoint.comments+xml"/>
  <Override PartName="/ppt/comments/modernComment_106_D9C0656.xml" ContentType="application/vnd.ms-powerpoint.comments+xml"/>
  <Override PartName="/ppt/comments/modernComment_109_E030BD40.xml" ContentType="application/vnd.ms-powerpoint.comments+xml"/>
  <Override PartName="/ppt/comments/modernComment_10F_841518D4.xml" ContentType="application/vnd.ms-powerpoint.comments+xml"/>
  <Override PartName="/ppt/comments/modernComment_10B_D4485779.xml" ContentType="application/vnd.ms-powerpoint.comments+xml"/>
  <Override PartName="/ppt/comments/modernComment_10A_7C7FF67A.xml" ContentType="application/vnd.ms-powerpoint.comments+xml"/>
  <Override PartName="/ppt/comments/modernComment_10E_CECF44DA.xml" ContentType="application/vnd.ms-powerpoint.comments+xml"/>
  <Override PartName="/ppt/comments/modernComment_104_D15A211D.xml" ContentType="application/vnd.ms-powerpoint.comments+xml"/>
  <Override PartName="/ppt/comments/modernComment_10C_C14214DA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69" r:id="rId5"/>
    <p:sldId id="272" r:id="rId6"/>
    <p:sldId id="273" r:id="rId7"/>
    <p:sldId id="263" r:id="rId8"/>
    <p:sldId id="262" r:id="rId9"/>
    <p:sldId id="265" r:id="rId10"/>
    <p:sldId id="271" r:id="rId11"/>
    <p:sldId id="267" r:id="rId12"/>
    <p:sldId id="266" r:id="rId13"/>
    <p:sldId id="270" r:id="rId14"/>
    <p:sldId id="259" r:id="rId15"/>
    <p:sldId id="260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2"/>
    <p:restoredTop sz="96327"/>
  </p:normalViewPr>
  <p:slideViewPr>
    <p:cSldViewPr snapToGrid="0" snapToObjects="1">
      <p:cViewPr varScale="1">
        <p:scale>
          <a:sx n="69" d="100"/>
          <a:sy n="69" d="100"/>
        </p:scale>
        <p:origin x="216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comments/modernComment_101_1775616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372020-36C6-2442-A998-FBB4A7ECC641}" authorId="{8443ED59-20C7-4FDF-8DCA-8A14D1AA1C8C}" created="2022-04-13T17:24:19.38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93568619" sldId="257"/>
      <ac:spMk id="2" creationId="{97E02B1C-F4B9-4F44-B41E-E8C6D968646B}"/>
    </ac:deMkLst>
    <p188:txBody>
      <a:bodyPr/>
      <a:lstStyle/>
      <a:p>
        <a:r>
          <a:rPr lang="en-US"/>
          <a:t>I like to begin with objectives prior to teaching or learning concepts.  By properly setting intent / expectations, the brain is primed to learn.  In addition, both the presenter and students have a clear outline of the content to come</a:t>
        </a:r>
      </a:p>
    </p188:txBody>
  </p188:cm>
</p188:cmLst>
</file>

<file path=ppt/comments/modernComment_104_D15A211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E6495D-18FB-F24E-BDF8-FFCF6A3D3C85}" authorId="{8443ED59-20C7-4FDF-8DCA-8A14D1AA1C8C}" created="2022-04-14T02:54:44.07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12344861" sldId="260"/>
      <ac:spMk id="3" creationId="{327E0157-8EEB-6F42-BF3C-7074808A25B6}"/>
      <ac:txMk cp="0" len="230">
        <ac:context len="233" hash="2854650346"/>
      </ac:txMk>
    </ac:txMkLst>
    <p188:pos x="8644811" y="1015793"/>
    <p188:txBody>
      <a:bodyPr/>
      <a:lstStyle/>
      <a:p>
        <a:r>
          <a:rPr lang="en-US"/>
          <a:t>Practical Assessment: Students assessed based on fully functional, bug-free work.  The minutiae of each task can be broken down further and graded on a point system (e.g. out of 100 pts, setting up correct routing = 10 pts. etc.)</a:t>
        </a:r>
      </a:p>
    </p188:txBody>
  </p188:cm>
  <p188:cm id="{1EB22FFB-87E5-F54A-9AED-6219C0F84F0F}" authorId="{8443ED59-20C7-4FDF-8DCA-8A14D1AA1C8C}" created="2022-04-14T02:56:26.25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12344861" sldId="260"/>
      <ac:spMk id="3" creationId="{327E0157-8EEB-6F42-BF3C-7074808A25B6}"/>
      <ac:txMk cp="0" len="230">
        <ac:context len="233" hash="2854650346"/>
      </ac:txMk>
    </ac:txMkLst>
    <p188:pos x="8644811" y="1015793"/>
    <p188:txBody>
      <a:bodyPr/>
      <a:lstStyle/>
      <a:p>
        <a:r>
          <a:rPr lang="en-US"/>
          <a:t>Theoretical Portions: Multiple Choice (MC) Questions can be asked at the end of the project to reinforce &amp; measure student understanding of concepts.  Again, scores can be point based</a:t>
        </a:r>
      </a:p>
    </p188:txBody>
  </p188:cm>
</p188:cmLst>
</file>

<file path=ppt/comments/modernComment_106_D9C06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5A24ADF-BB6E-8B43-B5CF-F185B1644BA3}" authorId="{8443ED59-20C7-4FDF-8DCA-8A14D1AA1C8C}" created="2022-04-13T19:18:57.85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8329046" sldId="262"/>
      <ac:spMk id="2" creationId="{89AF6775-8517-A740-B4AC-3B6748BD6B75}"/>
      <ac:txMk cp="0" len="13">
        <ac:context len="14" hash="1636114600"/>
      </ac:txMk>
    </ac:txMkLst>
    <p188:pos x="2831691" y="926616"/>
    <p188:txBody>
      <a:bodyPr/>
      <a:lstStyle/>
      <a:p>
        <a:r>
          <a:rPr lang="en-US"/>
          <a:t>
Quick setup of application before main content. 
This slide assumes a GitHub account has already been created, and a student is familiar with npm packages.</a:t>
        </a:r>
      </a:p>
    </p188:txBody>
  </p188:cm>
  <p188:cm id="{25B642BA-E943-0547-AF18-7A0469EA13ED}" authorId="{8443ED59-20C7-4FDF-8DCA-8A14D1AA1C8C}" created="2022-04-14T02:46:47.551">
    <pc:sldMkLst xmlns:pc="http://schemas.microsoft.com/office/powerpoint/2013/main/command">
      <pc:docMk/>
      <pc:sldMk cId="228329046" sldId="262"/>
    </pc:sldMkLst>
    <p188:txBody>
      <a:bodyPr/>
      <a:lstStyle/>
      <a:p>
        <a:r>
          <a:rPr lang="en-US"/>
          <a:t>I would also add image / snippets of a CLI implementing the commands and success messages.  In addition, student’s would be able to see a remote Repo creation via a screenshot </a:t>
        </a:r>
      </a:p>
    </p188:txBody>
  </p188:cm>
</p188:cmLst>
</file>

<file path=ppt/comments/modernComment_107_4FD12E6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3C2B4F-2696-6445-9214-2B39BF0FEF13}" authorId="{8443ED59-20C7-4FDF-8DCA-8A14D1AA1C8C}" created="2022-04-14T02:45:30.01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339108962" sldId="263"/>
      <ac:spMk id="4" creationId="{EE4D4830-B5DA-BC48-A3C7-BDC9F38E9A7A}"/>
      <ac:txMk cp="0" len="273">
        <ac:context len="275" hash="1815723549"/>
      </ac:txMk>
    </ac:txMkLst>
    <p188:pos x="3993757" y="1246890"/>
    <p188:txBody>
      <a:bodyPr/>
      <a:lstStyle/>
      <a:p>
        <a:r>
          <a:rPr lang="en-US"/>
          <a:t>I use an easy analogy of a restaurant owner to help students understand Express and how it operates.  The idea is to connect the processes in a restaurant with that of setting up a web-server, showing how both can be  though of in a similar way</a:t>
        </a:r>
      </a:p>
    </p188:txBody>
  </p188:cm>
</p188:cmLst>
</file>

<file path=ppt/comments/modernComment_108_F52E83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89A7E01-4554-DD4C-B968-2DC74F640AF5}" authorId="{8443ED59-20C7-4FDF-8DCA-8A14D1AA1C8C}" created="2022-04-13T17:40:06.44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57091640" sldId="264"/>
      <ac:spMk id="2" creationId="{97E02B1C-F4B9-4F44-B41E-E8C6D968646B}"/>
      <ac:txMk cp="0" len="6">
        <ac:context len="7" hash="1668016605"/>
      </ac:txMk>
    </ac:txMkLst>
    <p188:pos x="1310950" y="920619"/>
    <p188:txBody>
      <a:bodyPr/>
      <a:lstStyle/>
      <a:p>
        <a:r>
          <a:rPr lang="en-US"/>
          <a:t>While Objectives outline the content to be covered, Goals define the specifics to be covered.  This let’s students know what they will be doing over the course of the lesson</a:t>
        </a:r>
      </a:p>
    </p188:txBody>
  </p188:cm>
</p188:cmLst>
</file>

<file path=ppt/comments/modernComment_109_E030BD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DC41395-8D2C-FE4C-972D-E911323537DA}" authorId="{8443ED59-20C7-4FDF-8DCA-8A14D1AA1C8C}" created="2022-04-13T18:13:42.26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61290560" sldId="265"/>
      <ac:spMk id="2" creationId="{89AF6775-8517-A740-B4AC-3B6748BD6B75}"/>
      <ac:txMk cp="0" len="45">
        <ac:context len="46" hash="384210023"/>
      </ac:txMk>
    </ac:txMkLst>
    <p188:pos x="3671446" y="647521"/>
    <p188:txBody>
      <a:bodyPr/>
      <a:lstStyle/>
      <a:p>
        <a:r>
          <a:rPr lang="en-US"/>
          <a:t>I continue with the analogy, then begin to implement steps to require an express server.  Simultaneously, students can implement setup in their own IDE</a:t>
        </a:r>
      </a:p>
    </p188:txBody>
  </p188:cm>
  <p188:cm id="{CDC2E259-F07D-754D-89AB-C1A42886B011}" authorId="{8443ED59-20C7-4FDF-8DCA-8A14D1AA1C8C}" created="2022-04-14T02:47:56.131">
    <pc:sldMkLst xmlns:pc="http://schemas.microsoft.com/office/powerpoint/2013/main/command">
      <pc:docMk/>
      <pc:sldMk cId="3761290560" sldId="265"/>
    </pc:sldMkLst>
    <p188:txBody>
      <a:bodyPr/>
      <a:lstStyle/>
      <a:p>
        <a:r>
          <a:rPr lang="en-US"/>
          <a:t>The image on the right is a snippet of code I wrote in my own IDE.  Students can reference the code and model the setup based on this picture, and a functional example built beforehand</a:t>
        </a:r>
      </a:p>
    </p188:txBody>
  </p188:cm>
</p188:cmLst>
</file>

<file path=ppt/comments/modernComment_10A_7C7FF6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E5E2812-6DF5-2E4C-9F5F-69A1F9FC5EE6}" authorId="{8443ED59-20C7-4FDF-8DCA-8A14D1AA1C8C}" created="2022-04-13T19:08:56.41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088760954" sldId="266"/>
      <ac:spMk id="2" creationId="{89AF6775-8517-A740-B4AC-3B6748BD6B75}"/>
      <ac:txMk cp="0" len="41">
        <ac:context len="42" hash="362830670"/>
      </ac:txMk>
    </ac:txMkLst>
    <p188:pos x="3666991" y="472810"/>
    <p188:txBody>
      <a:bodyPr/>
      <a:lstStyle/>
      <a:p>
        <a:r>
          <a:rPr lang="en-US"/>
          <a:t>I continue with the analogy, and use it comparatively to define the utility of middleware functions</a:t>
        </a:r>
      </a:p>
    </p188:txBody>
  </p188:cm>
</p188:cmLst>
</file>

<file path=ppt/comments/modernComment_10B_D448577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169E51-0883-B74B-9C88-DE68171766D5}" authorId="{8443ED59-20C7-4FDF-8DCA-8A14D1AA1C8C}" created="2022-04-13T18:27:58.37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61510777" sldId="267"/>
      <ac:spMk id="4" creationId="{EE4D4830-B5DA-BC48-A3C7-BDC9F38E9A7A}"/>
      <ac:txMk cp="0" len="59">
        <ac:context len="60" hash="2275978474"/>
      </ac:txMk>
    </ac:txMkLst>
    <p188:pos x="6220350" y="1934062"/>
    <p188:txBody>
      <a:bodyPr/>
      <a:lstStyle/>
      <a:p>
        <a:r>
          <a:rPr lang="en-US"/>
          <a:t>A brief pause meant to get learners to start thinking critically.  Not unlike restaurants, Express has some routine tasks to run during operation</a:t>
        </a:r>
      </a:p>
    </p188:txBody>
  </p188:cm>
</p188:cmLst>
</file>

<file path=ppt/comments/modernComment_10C_C14214D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C13FBB-72DF-A748-866D-84D925FAC93B}" authorId="{8443ED59-20C7-4FDF-8DCA-8A14D1AA1C8C}" created="2022-04-14T02:57:21.34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242333402" sldId="268"/>
      <ac:spMk id="3" creationId="{327E0157-8EEB-6F42-BF3C-7074808A25B6}"/>
      <ac:txMk cp="0" len="72">
        <ac:context len="75" hash="4189886590"/>
      </ac:txMk>
    </ac:txMkLst>
    <p188:pos x="5136501" y="1389017"/>
    <p188:txBody>
      <a:bodyPr/>
      <a:lstStyle/>
      <a:p>
        <a:r>
          <a:rPr lang="en-US"/>
          <a:t>Here I’d list additional resources for students to review post assessment</a:t>
        </a:r>
      </a:p>
    </p188:txBody>
  </p188:cm>
</p188:cmLst>
</file>

<file path=ppt/comments/modernComment_10D_6665CB1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2CE7B9-49C5-D44A-9A13-EDC319DCD153}" authorId="{8443ED59-20C7-4FDF-8DCA-8A14D1AA1C8C}" created="2022-04-14T16:12:14.07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717947166" sldId="269"/>
      <ac:spMk id="4" creationId="{EE4D4830-B5DA-BC48-A3C7-BDC9F38E9A7A}"/>
      <ac:txMk cp="0" len="400">
        <ac:context len="401" hash="2400759482"/>
      </ac:txMk>
    </ac:txMkLst>
    <p188:pos x="3975095" y="892327"/>
    <p188:txBody>
      <a:bodyPr/>
      <a:lstStyle/>
      <a:p>
        <a:r>
          <a:rPr lang="en-US"/>
          <a:t>Definitions are given throughout the lesson before student’s are given examples.  Ultimately, this leads up to practical application</a:t>
        </a:r>
      </a:p>
    </p188:txBody>
  </p188:cm>
</p188:cmLst>
</file>

<file path=ppt/comments/modernComment_10E_CECF44D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7F6290E-B09A-B64E-B2E3-43B1C207D600}" authorId="{8443ED59-20C7-4FDF-8DCA-8A14D1AA1C8C}" created="2022-04-14T15:48:46.01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469690074" sldId="270"/>
      <ac:spMk id="4" creationId="{EE4D4830-B5DA-BC48-A3C7-BDC9F38E9A7A}"/>
      <ac:txMk cp="407" len="353">
        <ac:context len="763" hash="2662327949"/>
      </ac:txMk>
    </ac:txMkLst>
    <p188:pos x="4140993" y="2751110"/>
    <p188:txBody>
      <a:bodyPr/>
      <a:lstStyle/>
      <a:p>
        <a:r>
          <a:rPr lang="en-US"/>
          <a:t>I create some basic middleware and dissect its parts, giving brief definitions for each. I continue the restaurant analogy, and would next have students create their own middleware function in their IDE</a:t>
        </a:r>
      </a:p>
    </p188:txBody>
  </p188:cm>
</p188:cmLst>
</file>

<file path=ppt/comments/modernComment_10F_841518D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2F4096E-B727-7046-A812-37D1715CD7E9}" authorId="{8443ED59-20C7-4FDF-8DCA-8A14D1AA1C8C}" created="2022-04-14T16:06:14.26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5975124" sldId="271"/>
      <ac:spMk id="4" creationId="{EE4D4830-B5DA-BC48-A3C7-BDC9F38E9A7A}"/>
      <ac:txMk cp="0" len="128">
        <ac:context len="129" hash="3476039135"/>
      </ac:txMk>
    </ac:txMkLst>
    <p188:pos x="5780164" y="1936807"/>
    <p188:txBody>
      <a:bodyPr/>
      <a:lstStyle/>
      <a:p>
        <a:r>
          <a:rPr lang="en-US"/>
          <a:t>Ideally, I intend to show examples / teach snippets first, then have students apply what they learned in their own project.  Here a student would begin coding their own work following the steps outlined in the previous slide</a:t>
        </a:r>
      </a:p>
    </p188:txBody>
  </p188:cm>
</p188:cmLst>
</file>

<file path=ppt/comments/modernComment_111_97F6026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2F61AAA-13F7-9C47-B6E7-9D18FA37C5B2}" authorId="{8443ED59-20C7-4FDF-8DCA-8A14D1AA1C8C}" created="2022-04-14T16:22:00.81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549482081" sldId="273"/>
      <ac:spMk id="2" creationId="{02D740F1-C28B-4475-EC09-54EEBFE104F5}"/>
      <ac:txMk cp="0" len="25">
        <ac:context len="27" hash="626026260"/>
      </ac:txMk>
    </ac:txMkLst>
    <p188:pos x="4038657" y="644756"/>
    <p188:txBody>
      <a:bodyPr/>
      <a:lstStyle/>
      <a:p>
        <a:r>
          <a:rPr lang="en-US"/>
          <a:t>Occasionally, I’ll make breaks in the assignment for reinforcement.  Idea is that the brief, human connections keep a student interested in pursuing the work and learning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F_841518D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B_D448577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A_7C7FF67A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E_CECF44DA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microsoft.com/office/2018/10/relationships/comments" Target="../comments/modernComment_104_D15A211D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C_C14214DA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1_1775616B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8_F52E83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D_6665CB1E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11_97F6026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7_4FD12E6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6_D9C065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9_E030BD4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84D-4B6D-974C-80BA-0BAA63629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Node.JS</a:t>
            </a:r>
            <a:r>
              <a:rPr lang="en-US"/>
              <a:t> &amp; </a:t>
            </a:r>
            <a:r>
              <a:rPr lang="en-US" err="1"/>
              <a:t>Express.Js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C872F-39BF-F549-9429-82A254EB8F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Trinidad Padilla Jr</a:t>
            </a:r>
          </a:p>
          <a:p>
            <a:r>
              <a:rPr lang="en-US"/>
              <a:t>Multiverse: technical Curriculum Writer Take Home </a:t>
            </a:r>
          </a:p>
        </p:txBody>
      </p:sp>
    </p:spTree>
    <p:extLst>
      <p:ext uri="{BB962C8B-B14F-4D97-AF65-F5344CB8AC3E}">
        <p14:creationId xmlns:p14="http://schemas.microsoft.com/office/powerpoint/2010/main" val="264860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F6775-8517-A740-B4AC-3B6748BD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Your Turn!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D4830-B5DA-BC48-A3C7-BDC9F38E9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5909" y="2019373"/>
            <a:ext cx="6247244" cy="3637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Following the guidelines outlined in the previous slide, require and instantiate an express module as well as a Port to host 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64003-663C-8B55-AF05-9047EA7A4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751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F6775-8517-A740-B4AC-3B6748BD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But First…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D4830-B5DA-BC48-A3C7-BDC9F38E9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5909" y="2019373"/>
            <a:ext cx="6247244" cy="3637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What are some typical routines that occur in a restaurant!?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A66B95-1EBF-BD48-8B73-E30A3FC05A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/>
          <a:srcRect t="10233" b="10233"/>
          <a:stretch/>
        </p:blipFill>
        <p:spPr bwMode="auto">
          <a:xfrm>
            <a:off x="8019499" y="1534736"/>
            <a:ext cx="3222980" cy="3840223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5107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F6775-8517-A740-B4AC-3B6748BD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774" y="481931"/>
            <a:ext cx="3979205" cy="14533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dirty="0"/>
              <a:t>Step 2: Restaurant Decisions (middleware)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D4830-B5DA-BC48-A3C7-BDC9F38E9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4043" y="1935294"/>
            <a:ext cx="4002936" cy="47673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/>
              <a:t>E.G. Host seats new guests, waiter takes orders, etc.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In each scenario, we have checks to run before we can execute an action (e.g. Are customers wearing clothes?  If not, then we can’t seat them.)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Express is similar.  We’ll want to validate whether requests have met certain criteria in order to proceed.  For example, do they have an account?  Correct credentials?</a:t>
            </a:r>
          </a:p>
          <a:p>
            <a:pPr marL="285750" indent="-285750">
              <a:buFont typeface="Arial"/>
              <a:buChar char="•"/>
            </a:pPr>
            <a:r>
              <a:rPr lang="en-US" b="1" u="sng"/>
              <a:t>Middleware</a:t>
            </a:r>
            <a:r>
              <a:rPr lang="en-US"/>
              <a:t> – functions that allow you to take action on incoming requests and modify it before sending back a response</a:t>
            </a:r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A66B95-1EBF-BD48-8B73-E30A3FC05A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/>
          <a:srcRect t="2758" b="2758"/>
          <a:stretch/>
        </p:blipFill>
        <p:spPr bwMode="auto">
          <a:xfrm>
            <a:off x="6652947" y="529829"/>
            <a:ext cx="4209848" cy="265220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5F1B6EC-802C-8C57-51F8-C6417BB185BF}"/>
              </a:ext>
            </a:extLst>
          </p:cNvPr>
          <p:cNvSpPr txBox="1">
            <a:spLocks/>
          </p:cNvSpPr>
          <p:nvPr/>
        </p:nvSpPr>
        <p:spPr>
          <a:xfrm>
            <a:off x="6652947" y="3275023"/>
            <a:ext cx="3688043" cy="3003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038DDDE-5EBC-8D83-6DDA-2833B5B82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9096" y="3711861"/>
            <a:ext cx="6942495" cy="231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609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F6775-8517-A740-B4AC-3B6748BD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/>
              <a:t>Step 2: (continued…)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D4830-B5DA-BC48-A3C7-BDC9F38E9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3521" y="2194114"/>
            <a:ext cx="4099947" cy="3649133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742950" lvl="1" indent="-285750">
              <a:buFont typeface="Arial"/>
              <a:buChar char="•"/>
            </a:pPr>
            <a:r>
              <a:rPr lang="en-US" dirty="0" err="1"/>
              <a:t>app.use</a:t>
            </a:r>
            <a:r>
              <a:rPr lang="en-US" dirty="0"/>
              <a:t>() -&gt; rules that get applied for the upcoming routes / mounts function at the specified path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req  -&gt; a request object; represents HTTP request and has properties for the request query string, body,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res -&gt; a response object; represents HTTP response that an Express app sends when it gets an HTTP request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next() passes control to the next middleware function, else the request is left hanging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E.g. When a customer enters a restaurant, we have to make sure they are fully clothed before we assist them.  In the first example (Fig. 1), we utilize the .use() method on the /table route, passing in our req, res, and next arguments.  The next() only fires if our shoes and shirt variables output a Boolean (true), else we send a message to the client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AD6FF06-B648-6B76-C918-A8B263E16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694" y="778585"/>
            <a:ext cx="5454122" cy="2413449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Text, chat or text message&#10;&#10;Description automatically generated">
            <a:extLst>
              <a:ext uri="{FF2B5EF4-FFF2-40B4-BE49-F238E27FC236}">
                <a16:creationId xmlns:a16="http://schemas.microsoft.com/office/drawing/2014/main" id="{53C15E65-867D-64AF-0199-004E872B5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694" y="3893399"/>
            <a:ext cx="5454122" cy="1949848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5F1B6EC-802C-8C57-51F8-C6417BB185BF}"/>
              </a:ext>
            </a:extLst>
          </p:cNvPr>
          <p:cNvSpPr txBox="1">
            <a:spLocks/>
          </p:cNvSpPr>
          <p:nvPr/>
        </p:nvSpPr>
        <p:spPr>
          <a:xfrm>
            <a:off x="6652947" y="3275023"/>
            <a:ext cx="3688043" cy="3003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900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F6775-8517-A740-B4AC-3B6748BD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148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Basic Routing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7CF2404-D6F6-1DA9-3854-360616E11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4" y="2166156"/>
            <a:ext cx="6897878" cy="253496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D4830-B5DA-BC48-A3C7-BDC9F38E9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65806" y="2251587"/>
            <a:ext cx="3706762" cy="3972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Routing refers to determining how an application responds to a client request to a particular endpoint, which</a:t>
            </a:r>
          </a:p>
        </p:txBody>
      </p:sp>
    </p:spTree>
    <p:extLst>
      <p:ext uri="{BB962C8B-B14F-4D97-AF65-F5344CB8AC3E}">
        <p14:creationId xmlns:p14="http://schemas.microsoft.com/office/powerpoint/2010/main" val="1650994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02B1C-F4B9-4F44-B41E-E8C6D968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1005839"/>
          </a:xfrm>
        </p:spPr>
        <p:txBody>
          <a:bodyPr/>
          <a:lstStyle/>
          <a:p>
            <a:r>
              <a:rPr lang="en-US"/>
              <a:t>How will I be assessed?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E0157-8EEB-6F42-BF3C-7074808A2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1615440"/>
            <a:ext cx="10131428" cy="30226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Final assignment successfully committed &amp; pushed to GitHub 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Code is ‘clean’ -&gt; no unnecessary comments or unused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Successfully able to display the text “Hello World!” or any relevant message to </a:t>
            </a:r>
            <a:r>
              <a:rPr lang="en-US" dirty="0">
                <a:hlinkClick r:id="rId3"/>
              </a:rPr>
              <a:t>http://localhost:3000/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4486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02B1C-F4B9-4F44-B41E-E8C6D968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1005839"/>
          </a:xfrm>
        </p:spPr>
        <p:txBody>
          <a:bodyPr/>
          <a:lstStyle/>
          <a:p>
            <a:r>
              <a:rPr lang="en-US" dirty="0"/>
              <a:t>Additional Readings &amp;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E0157-8EEB-6F42-BF3C-7074808A2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1615440"/>
            <a:ext cx="10131428" cy="30226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{ Links to Node.js &amp; express documentation}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{ Links to w3 school &amp; </a:t>
            </a:r>
            <a:r>
              <a:rPr lang="en-US" dirty="0" err="1"/>
              <a:t>mdn</a:t>
            </a:r>
            <a:r>
              <a:rPr lang="en-US" dirty="0"/>
              <a:t>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3334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02B1C-F4B9-4F44-B41E-E8C6D968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1005839"/>
          </a:xfrm>
        </p:spPr>
        <p:txBody>
          <a:bodyPr/>
          <a:lstStyle/>
          <a:p>
            <a:r>
              <a:rPr lang="en-US"/>
              <a:t>Objectives: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E0157-8EEB-6F42-BF3C-7074808A2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1615440"/>
            <a:ext cx="10131428" cy="30226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Understand what Node.js &amp; Express are on a high-level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Learn practical use cases for both Node.js &amp; Express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Understand basic routing &amp; how to setup routes in Node.js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Save our content within both a local and remote 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861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02B1C-F4B9-4F44-B41E-E8C6D968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1005839"/>
          </a:xfrm>
        </p:spPr>
        <p:txBody>
          <a:bodyPr/>
          <a:lstStyle/>
          <a:p>
            <a:r>
              <a:rPr lang="en-US"/>
              <a:t>Goals: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E0157-8EEB-6F42-BF3C-7074808A2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1615440"/>
            <a:ext cx="10131428" cy="30226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1) Installs &amp; initializations: </a:t>
            </a:r>
            <a:r>
              <a:rPr lang="en-US" err="1"/>
              <a:t>npm</a:t>
            </a:r>
            <a:r>
              <a:rPr lang="en-US"/>
              <a:t>, </a:t>
            </a:r>
            <a:r>
              <a:rPr lang="en-US" err="1"/>
              <a:t>inits</a:t>
            </a:r>
            <a:r>
              <a:rPr lang="en-US"/>
              <a:t>, </a:t>
            </a:r>
            <a:r>
              <a:rPr lang="en-US" err="1"/>
              <a:t>nodemon</a:t>
            </a:r>
            <a:r>
              <a:rPr lang="en-US"/>
              <a:t>, GitHub repo, Express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2) Import &amp; invoke express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3) Define and create middleware basic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4) Carry out basic routing to display a message such as: “Hello World!”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5) Implement Node.js </a:t>
            </a:r>
            <a:r>
              <a:rPr lang="en-US" err="1"/>
              <a:t>server.listen</a:t>
            </a:r>
            <a:r>
              <a:rPr lang="en-US"/>
              <a:t>( ) method &amp; fire up an express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164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F6775-8517-A740-B4AC-3B6748BD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What is </a:t>
            </a:r>
            <a:r>
              <a:rPr lang="en-US" sz="3600" dirty="0" err="1"/>
              <a:t>Node.JS</a:t>
            </a:r>
            <a:r>
              <a:rPr lang="en-US" sz="3600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D4830-B5DA-BC48-A3C7-BDC9F38E9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178" y="2261420"/>
            <a:ext cx="4002936" cy="3637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According to </a:t>
            </a:r>
            <a:r>
              <a:rPr lang="en-US" dirty="0" err="1"/>
              <a:t>nodejs.org</a:t>
            </a:r>
            <a:r>
              <a:rPr lang="en-US" dirty="0"/>
              <a:t>: “As an asynchronous event-driven JavaScript runtime, Node.js is designed to build scalable network applications. “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It’s a back-end JS runtime environment that runs on V8 engine and executes JS code outside a web browser -&gt; we’re able to create sever-side scripting / run scripts server-side to make dynamic web page content before the page is  sent to the user’s web browser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A66B95-1EBF-BD48-8B73-E30A3FC05A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/>
          <a:srcRect t="2750" b="2750"/>
          <a:stretch/>
        </p:blipFill>
        <p:spPr bwMode="auto">
          <a:xfrm>
            <a:off x="5289752" y="1427773"/>
            <a:ext cx="6095593" cy="3840223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9471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F6775-8517-A740-B4AC-3B6748BD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What is Express?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D4830-B5DA-BC48-A3C7-BDC9F38E9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178" y="2261420"/>
            <a:ext cx="4002936" cy="3637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Express = </a:t>
            </a:r>
            <a:r>
              <a:rPr lang="en-US" dirty="0" err="1"/>
              <a:t>node.js</a:t>
            </a:r>
            <a:r>
              <a:rPr lang="en-US" dirty="0"/>
              <a:t> framework for creating web servers and APIs.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You can use it to create powerful applications (e.g. e-commerce apps, wikis, etc.)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A66B95-1EBF-BD48-8B73-E30A3FC05A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 t="2750" b="2750"/>
          <a:stretch/>
        </p:blipFill>
        <p:spPr bwMode="auto">
          <a:xfrm>
            <a:off x="5289752" y="1427773"/>
            <a:ext cx="6095593" cy="3840223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135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D740F1-C28B-4475-EC09-54EEBFE10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702" y="325628"/>
            <a:ext cx="3979205" cy="14533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dirty="0"/>
              <a:t>BUT WHAT DOES THAT MEAN!?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6" name="Content Placeholder 5" descr="A drawing of a person&#10;&#10;Description automatically generated with low confidence">
            <a:extLst>
              <a:ext uri="{FF2B5EF4-FFF2-40B4-BE49-F238E27FC236}">
                <a16:creationId xmlns:a16="http://schemas.microsoft.com/office/drawing/2014/main" id="{6B4C9640-C5D6-387C-6FB6-E55F19907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815509" y="1698062"/>
            <a:ext cx="6095593" cy="487647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94820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F6775-8517-A740-B4AC-3B6748BD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dirty="0" err="1"/>
              <a:t>Express.js</a:t>
            </a:r>
            <a:r>
              <a:rPr lang="en-US" sz="3600" dirty="0"/>
              <a:t> = express food service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D4830-B5DA-BC48-A3C7-BDC9F38E9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178" y="2261420"/>
            <a:ext cx="4002936" cy="3637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Imagine you just purchased a restaurant and are looking to hire a </a:t>
            </a:r>
            <a:r>
              <a:rPr lang="en-US" i="1" u="sng"/>
              <a:t>general manager </a:t>
            </a:r>
            <a:r>
              <a:rPr lang="en-US"/>
              <a:t>– the person who will create and handle the processes &amp; day-to-day to keep customers happy and ensure everything operates smoothly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We’ll use this analogy to explain implementation of Express!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A66B95-1EBF-BD48-8B73-E30A3FC05A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/>
          <a:srcRect t="2773" b="2773"/>
          <a:stretch/>
        </p:blipFill>
        <p:spPr bwMode="auto">
          <a:xfrm>
            <a:off x="5289752" y="1427773"/>
            <a:ext cx="6095593" cy="3840223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1089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F6775-8517-A740-B4AC-3B6748BD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Initial </a:t>
            </a:r>
            <a:r>
              <a:rPr lang="en-US" sz="3600" err="1"/>
              <a:t>SetuP</a:t>
            </a:r>
            <a:endParaRPr lang="en-US" sz="3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D4830-B5DA-BC48-A3C7-BDC9F38E9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5909" y="2570702"/>
            <a:ext cx="9726869" cy="3637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Before we dig into the main application, we have some installs &amp; initializations to take care of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Setup: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1) Create a new </a:t>
            </a:r>
            <a:r>
              <a:rPr lang="en-US" err="1"/>
              <a:t>npm</a:t>
            </a:r>
            <a:r>
              <a:rPr lang="en-US"/>
              <a:t> package: ‘</a:t>
            </a:r>
            <a:r>
              <a:rPr lang="en-US" b="1" err="1"/>
              <a:t>npm</a:t>
            </a:r>
            <a:r>
              <a:rPr lang="en-US" b="1"/>
              <a:t> </a:t>
            </a:r>
            <a:r>
              <a:rPr lang="en-US" b="1" err="1"/>
              <a:t>init</a:t>
            </a:r>
            <a:r>
              <a:rPr lang="en-US" b="1"/>
              <a:t> –y</a:t>
            </a:r>
            <a:r>
              <a:rPr lang="en-US"/>
              <a:t>’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2) Create an empty Git repository by entering the following command on the CLI: ` git </a:t>
            </a:r>
            <a:r>
              <a:rPr lang="en-US" err="1"/>
              <a:t>init</a:t>
            </a:r>
            <a:r>
              <a:rPr lang="en-US"/>
              <a:t> `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3) Add your file contents and stage for a commit (captures a snapshot of the project's currently staged changes): `</a:t>
            </a:r>
            <a:r>
              <a:rPr lang="en-US" b="1"/>
              <a:t>git commit -m "Write a descriptive, short note of your file changes here</a:t>
            </a:r>
            <a:r>
              <a:rPr lang="en-US"/>
              <a:t>" `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4) Assuming your GitHub repo has been established, navigate to your GitHub account at </a:t>
            </a:r>
            <a:r>
              <a:rPr lang="en-US" err="1"/>
              <a:t>Github.com</a:t>
            </a:r>
            <a:r>
              <a:rPr lang="en-US"/>
              <a:t> and create a remote repository called </a:t>
            </a:r>
            <a:r>
              <a:rPr lang="en-US" b="1"/>
              <a:t>'</a:t>
            </a:r>
            <a:r>
              <a:rPr lang="en-US" b="1" err="1"/>
              <a:t>express_setup</a:t>
            </a:r>
            <a:r>
              <a:rPr lang="en-US"/>
              <a:t>’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5) Return to the CLI and attach your remote repository (repo) by entering the following command : `</a:t>
            </a:r>
            <a:r>
              <a:rPr lang="en-US" b="1"/>
              <a:t>git remote add origin https://</a:t>
            </a:r>
            <a:r>
              <a:rPr lang="en-US" b="1" err="1"/>
              <a:t>github.com</a:t>
            </a:r>
            <a:r>
              <a:rPr lang="en-US" b="1"/>
              <a:t>/YOUR_USER_NAME/</a:t>
            </a:r>
            <a:r>
              <a:rPr lang="en-US" b="1" err="1"/>
              <a:t>express_setup.git</a:t>
            </a:r>
            <a:r>
              <a:rPr lang="en-US"/>
              <a:t> `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6) Push your local changes to the remote repo: ` </a:t>
            </a:r>
            <a:r>
              <a:rPr lang="en-US" b="1"/>
              <a:t>git push –u origin main</a:t>
            </a:r>
            <a:r>
              <a:rPr lang="en-US"/>
              <a:t>`</a:t>
            </a:r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pPr marL="742950" lvl="1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90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F6775-8517-A740-B4AC-3B6748BD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774" y="481931"/>
            <a:ext cx="3979205" cy="14533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/>
              <a:t>Step 1: Hiring a manager (require statements)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D4830-B5DA-BC48-A3C7-BDC9F38E9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4043" y="2851174"/>
            <a:ext cx="4002936" cy="3851452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Recall in this example that you are a restaurant owner – you need to hire a manager to run the day-to-day operations of the restaurant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Express</a:t>
            </a:r>
            <a:r>
              <a:rPr lang="en-US"/>
              <a:t> is the manager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Setup: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1) Install express, our web-server with the following command in the CLI: ` </a:t>
            </a:r>
            <a:r>
              <a:rPr lang="en-US" err="1"/>
              <a:t>npm</a:t>
            </a:r>
            <a:r>
              <a:rPr lang="en-US"/>
              <a:t> I </a:t>
            </a:r>
            <a:r>
              <a:rPr lang="en-US" err="1"/>
              <a:t>express`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/>
              <a:t>2) Create a file in your IDE called ‘</a:t>
            </a:r>
            <a:r>
              <a:rPr lang="en-US" err="1"/>
              <a:t>index.js</a:t>
            </a:r>
            <a:r>
              <a:rPr lang="en-US"/>
              <a:t>’ -&gt; this is where we’ll be setting up our server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3) We have to Declare a variable to reference the port we wish to host our server on, do so now. We also  have to import the express module using the 'require' keyword **HINT: It may be a good idea to save it in a variable...**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4) Invoke the express server once it is imported (require). Reference the invocation in a variable called 'app'</a:t>
            </a:r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A66B95-1EBF-BD48-8B73-E30A3FC05A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/>
          <a:srcRect t="2750" b="2750"/>
          <a:stretch/>
        </p:blipFill>
        <p:spPr bwMode="auto">
          <a:xfrm>
            <a:off x="6392045" y="609192"/>
            <a:ext cx="4209848" cy="265220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5F1B6EC-802C-8C57-51F8-C6417BB185BF}"/>
              </a:ext>
            </a:extLst>
          </p:cNvPr>
          <p:cNvSpPr txBox="1">
            <a:spLocks/>
          </p:cNvSpPr>
          <p:nvPr/>
        </p:nvSpPr>
        <p:spPr>
          <a:xfrm>
            <a:off x="6652947" y="3275023"/>
            <a:ext cx="3688043" cy="3003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782DFDC-765D-614C-C652-8874B09D2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211" y="4052150"/>
            <a:ext cx="5113514" cy="14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905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{C8FA2E9B-7806-B24C-841D-99B5BA7F8369}tf16401378</Template>
  <TotalTime>459</TotalTime>
  <Words>1062</Words>
  <Application>Microsoft Macintosh PowerPoint</Application>
  <PresentationFormat>Widescreen</PresentationFormat>
  <Paragraphs>74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Celestial</vt:lpstr>
      <vt:lpstr>Node.JS &amp; Express.Js</vt:lpstr>
      <vt:lpstr>Objectives:</vt:lpstr>
      <vt:lpstr>Goals:</vt:lpstr>
      <vt:lpstr>What is Node.JS?</vt:lpstr>
      <vt:lpstr>What is Express?</vt:lpstr>
      <vt:lpstr>BUT WHAT DOES THAT MEAN!? </vt:lpstr>
      <vt:lpstr>Express.js = express food service</vt:lpstr>
      <vt:lpstr>Initial SetuP</vt:lpstr>
      <vt:lpstr>Step 1: Hiring a manager (require statements)</vt:lpstr>
      <vt:lpstr>Your Turn!</vt:lpstr>
      <vt:lpstr>But First…</vt:lpstr>
      <vt:lpstr>Step 2: Restaurant Decisions (middleware)</vt:lpstr>
      <vt:lpstr>Step 2: (continued…)</vt:lpstr>
      <vt:lpstr>Basic Routing</vt:lpstr>
      <vt:lpstr>How will I be assessed?</vt:lpstr>
      <vt:lpstr>Additional Readings &amp;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Computer Build</dc:title>
  <dc:creator>Microsoft Office User</dc:creator>
  <cp:lastModifiedBy>Microsoft Office User</cp:lastModifiedBy>
  <cp:revision>44</cp:revision>
  <dcterms:created xsi:type="dcterms:W3CDTF">2022-02-09T20:38:45Z</dcterms:created>
  <dcterms:modified xsi:type="dcterms:W3CDTF">2022-04-14T16:24:50Z</dcterms:modified>
</cp:coreProperties>
</file>